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6" r:id="rId20"/>
    <p:sldId id="288" r:id="rId21"/>
    <p:sldId id="293" r:id="rId22"/>
    <p:sldId id="294" r:id="rId23"/>
    <p:sldId id="282" r:id="rId24"/>
    <p:sldId id="292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9B1E-6518-44F1-8154-A3B063ECF814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07217E56-478A-4658-BB63-37E0A89884BA}">
      <dgm:prSet/>
      <dgm:spPr/>
      <dgm:t>
        <a:bodyPr/>
        <a:lstStyle/>
        <a:p>
          <a:r>
            <a:rPr lang="ru-RU" dirty="0" smtClean="0"/>
            <a:t>Не повышайте тревожность подростка на кануне экзаменов</a:t>
          </a:r>
        </a:p>
      </dgm:t>
    </dgm:pt>
    <dgm:pt modelId="{055FADE5-1EB0-45F5-BFA6-F93D93528617}" type="parTrans" cxnId="{004B4D37-42E0-484E-AB1E-EB30C26CCE32}">
      <dgm:prSet/>
      <dgm:spPr/>
      <dgm:t>
        <a:bodyPr/>
        <a:lstStyle/>
        <a:p>
          <a:endParaRPr lang="ru-RU"/>
        </a:p>
      </dgm:t>
    </dgm:pt>
    <dgm:pt modelId="{6F70C6AE-C18A-4239-A309-01E3297DB694}" type="sibTrans" cxnId="{004B4D37-42E0-484E-AB1E-EB30C26CCE32}">
      <dgm:prSet/>
      <dgm:spPr/>
      <dgm:t>
        <a:bodyPr/>
        <a:lstStyle/>
        <a:p>
          <a:endParaRPr lang="ru-RU"/>
        </a:p>
      </dgm:t>
    </dgm:pt>
    <dgm:pt modelId="{1F5647D2-6875-4248-A0E8-1761121DA55C}">
      <dgm:prSet/>
      <dgm:spPr/>
      <dgm:t>
        <a:bodyPr/>
        <a:lstStyle/>
        <a:p>
          <a:r>
            <a:rPr lang="ru-RU" dirty="0" smtClean="0"/>
            <a:t>Не тревожьтесь об оценке, которую подросток получит на экзамене, и не критикуйте его после экзамена. </a:t>
          </a:r>
          <a:endParaRPr lang="ru-RU" dirty="0"/>
        </a:p>
      </dgm:t>
    </dgm:pt>
    <dgm:pt modelId="{F53F12AB-0066-4051-9A19-5750BDA14E2C}" type="parTrans" cxnId="{C2D633C9-3804-44FE-A23E-846C15F99579}">
      <dgm:prSet/>
      <dgm:spPr/>
      <dgm:t>
        <a:bodyPr/>
        <a:lstStyle/>
        <a:p>
          <a:endParaRPr lang="ru-RU"/>
        </a:p>
      </dgm:t>
    </dgm:pt>
    <dgm:pt modelId="{8443D59E-3C6E-42AF-AD1F-1D0330F3A546}" type="sibTrans" cxnId="{C2D633C9-3804-44FE-A23E-846C15F99579}">
      <dgm:prSet/>
      <dgm:spPr/>
      <dgm:t>
        <a:bodyPr/>
        <a:lstStyle/>
        <a:p>
          <a:endParaRPr lang="ru-RU"/>
        </a:p>
      </dgm:t>
    </dgm:pt>
    <dgm:pt modelId="{7DD8C599-BC3B-481D-8C56-EFBF905B662D}">
      <dgm:prSet/>
      <dgm:spPr/>
      <dgm:t>
        <a:bodyPr/>
        <a:lstStyle/>
        <a:p>
          <a:r>
            <a:rPr lang="ru-RU" dirty="0" smtClean="0"/>
            <a:t>Контролируйте режим подготовки к экзаменам, не допускайте перегрузок.</a:t>
          </a:r>
          <a:endParaRPr lang="ru-RU" dirty="0"/>
        </a:p>
      </dgm:t>
    </dgm:pt>
    <dgm:pt modelId="{9994226C-5B5B-4717-B77C-97553273CF8F}" type="parTrans" cxnId="{26DE6AAB-0710-4A8F-A460-C609B8A5474E}">
      <dgm:prSet/>
      <dgm:spPr/>
      <dgm:t>
        <a:bodyPr/>
        <a:lstStyle/>
        <a:p>
          <a:endParaRPr lang="ru-RU"/>
        </a:p>
      </dgm:t>
    </dgm:pt>
    <dgm:pt modelId="{58C60E3A-3109-4A54-BCF6-BBF59ABAD4A6}" type="sibTrans" cxnId="{26DE6AAB-0710-4A8F-A460-C609B8A5474E}">
      <dgm:prSet/>
      <dgm:spPr/>
      <dgm:t>
        <a:bodyPr/>
        <a:lstStyle/>
        <a:p>
          <a:endParaRPr lang="ru-RU"/>
        </a:p>
      </dgm:t>
    </dgm:pt>
    <dgm:pt modelId="{E270B63B-F957-4233-9E02-4B06E3CD6BAC}">
      <dgm:prSet/>
      <dgm:spPr/>
      <dgm:t>
        <a:bodyPr/>
        <a:lstStyle/>
        <a:p>
          <a:r>
            <a:rPr lang="ru-RU" dirty="0" smtClean="0"/>
            <a:t>Помогите детям распределить темы подготовки по дням.</a:t>
          </a:r>
          <a:endParaRPr lang="ru-RU" dirty="0"/>
        </a:p>
      </dgm:t>
    </dgm:pt>
    <dgm:pt modelId="{A162C8F9-AAE6-47E1-BCB5-4F47DEA0D49F}" type="parTrans" cxnId="{DCB99570-BF3A-4DDA-934C-29F50CF776B3}">
      <dgm:prSet/>
      <dgm:spPr/>
      <dgm:t>
        <a:bodyPr/>
        <a:lstStyle/>
        <a:p>
          <a:endParaRPr lang="ru-RU"/>
        </a:p>
      </dgm:t>
    </dgm:pt>
    <dgm:pt modelId="{01E3CD76-BFB1-40A7-921F-1CD20941E42F}" type="sibTrans" cxnId="{DCB99570-BF3A-4DDA-934C-29F50CF776B3}">
      <dgm:prSet/>
      <dgm:spPr/>
      <dgm:t>
        <a:bodyPr/>
        <a:lstStyle/>
        <a:p>
          <a:endParaRPr lang="ru-RU"/>
        </a:p>
      </dgm:t>
    </dgm:pt>
    <dgm:pt modelId="{5D5AC24C-C6A4-4827-9838-BF6E204B36E9}">
      <dgm:prSet/>
      <dgm:spPr/>
      <dgm:t>
        <a:bodyPr/>
        <a:lstStyle/>
        <a:p>
          <a:r>
            <a:rPr lang="ru-RU" dirty="0" smtClean="0"/>
            <a:t>Помните: главное - снизить напряжение и тревожность ребёнка и обеспечить ему необходимые условия для занятий.</a:t>
          </a:r>
          <a:endParaRPr lang="ru-RU" dirty="0"/>
        </a:p>
      </dgm:t>
    </dgm:pt>
    <dgm:pt modelId="{064CAB4A-450B-4BEB-A46C-A59510C6A2CB}" type="parTrans" cxnId="{20E6D350-9AE6-4800-A554-B0120D6D85B9}">
      <dgm:prSet/>
      <dgm:spPr/>
      <dgm:t>
        <a:bodyPr/>
        <a:lstStyle/>
        <a:p>
          <a:endParaRPr lang="ru-RU"/>
        </a:p>
      </dgm:t>
    </dgm:pt>
    <dgm:pt modelId="{A5F35C26-34FC-4D62-BB99-2DBB8593991A}" type="sibTrans" cxnId="{20E6D350-9AE6-4800-A554-B0120D6D85B9}">
      <dgm:prSet/>
      <dgm:spPr/>
      <dgm:t>
        <a:bodyPr/>
        <a:lstStyle/>
        <a:p>
          <a:endParaRPr lang="ru-RU"/>
        </a:p>
      </dgm:t>
    </dgm:pt>
    <dgm:pt modelId="{CC871205-3C5B-42C3-853F-FD0C5E599E9B}" type="pres">
      <dgm:prSet presAssocID="{F3DF9B1E-6518-44F1-8154-A3B063ECF814}" presName="linearFlow" presStyleCnt="0">
        <dgm:presLayoutVars>
          <dgm:dir/>
          <dgm:resizeHandles val="exact"/>
        </dgm:presLayoutVars>
      </dgm:prSet>
      <dgm:spPr/>
    </dgm:pt>
    <dgm:pt modelId="{A392DCAE-1A8F-4AC8-B23F-B65832BA1610}" type="pres">
      <dgm:prSet presAssocID="{1F5647D2-6875-4248-A0E8-1761121DA55C}" presName="composite" presStyleCnt="0"/>
      <dgm:spPr/>
    </dgm:pt>
    <dgm:pt modelId="{A7294483-5FCD-4FC5-B33E-76986E4DD075}" type="pres">
      <dgm:prSet presAssocID="{1F5647D2-6875-4248-A0E8-1761121DA55C}" presName="imgShp" presStyleLbl="fgImgPlace1" presStyleIdx="0" presStyleCnt="5"/>
      <dgm:spPr/>
    </dgm:pt>
    <dgm:pt modelId="{DDB69CC0-73CE-4361-98C8-6D28C8E42ABA}" type="pres">
      <dgm:prSet presAssocID="{1F5647D2-6875-4248-A0E8-1761121DA55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BAB9-88AF-4E29-BA92-FF82645D0015}" type="pres">
      <dgm:prSet presAssocID="{8443D59E-3C6E-42AF-AD1F-1D0330F3A546}" presName="spacing" presStyleCnt="0"/>
      <dgm:spPr/>
    </dgm:pt>
    <dgm:pt modelId="{67A79561-1FF7-46AD-AD0E-4ADC2CA7E01E}" type="pres">
      <dgm:prSet presAssocID="{07217E56-478A-4658-BB63-37E0A89884BA}" presName="composite" presStyleCnt="0"/>
      <dgm:spPr/>
    </dgm:pt>
    <dgm:pt modelId="{8E428848-C848-4D04-9ED8-E4410B658E89}" type="pres">
      <dgm:prSet presAssocID="{07217E56-478A-4658-BB63-37E0A89884BA}" presName="imgShp" presStyleLbl="fgImgPlace1" presStyleIdx="1" presStyleCnt="5"/>
      <dgm:spPr/>
    </dgm:pt>
    <dgm:pt modelId="{A66B27B4-A209-40D0-8CD9-AE65D67B32F7}" type="pres">
      <dgm:prSet presAssocID="{07217E56-478A-4658-BB63-37E0A89884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9B358-6E73-4706-A2EC-A8CCD7D97C2B}" type="pres">
      <dgm:prSet presAssocID="{6F70C6AE-C18A-4239-A309-01E3297DB694}" presName="spacing" presStyleCnt="0"/>
      <dgm:spPr/>
    </dgm:pt>
    <dgm:pt modelId="{CCD7997E-F92C-4C79-B8C3-4E8576272293}" type="pres">
      <dgm:prSet presAssocID="{E270B63B-F957-4233-9E02-4B06E3CD6BAC}" presName="composite" presStyleCnt="0"/>
      <dgm:spPr/>
    </dgm:pt>
    <dgm:pt modelId="{C0011535-7E3D-4DD3-8DD8-19F605399853}" type="pres">
      <dgm:prSet presAssocID="{E270B63B-F957-4233-9E02-4B06E3CD6BAC}" presName="imgShp" presStyleLbl="fgImgPlace1" presStyleIdx="2" presStyleCnt="5"/>
      <dgm:spPr/>
    </dgm:pt>
    <dgm:pt modelId="{881F8017-4109-410A-9515-15711D3B6EF4}" type="pres">
      <dgm:prSet presAssocID="{E270B63B-F957-4233-9E02-4B06E3CD6BA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58AA-EBA7-47D3-943E-1BEF8E9B9B8E}" type="pres">
      <dgm:prSet presAssocID="{01E3CD76-BFB1-40A7-921F-1CD20941E42F}" presName="spacing" presStyleCnt="0"/>
      <dgm:spPr/>
    </dgm:pt>
    <dgm:pt modelId="{29687F81-C007-46B2-A859-D7E23575FD0B}" type="pres">
      <dgm:prSet presAssocID="{7DD8C599-BC3B-481D-8C56-EFBF905B662D}" presName="composite" presStyleCnt="0"/>
      <dgm:spPr/>
    </dgm:pt>
    <dgm:pt modelId="{2F7A083C-7656-47EC-909D-3E2CADCA8E4C}" type="pres">
      <dgm:prSet presAssocID="{7DD8C599-BC3B-481D-8C56-EFBF905B662D}" presName="imgShp" presStyleLbl="fgImgPlace1" presStyleIdx="3" presStyleCnt="5"/>
      <dgm:spPr/>
    </dgm:pt>
    <dgm:pt modelId="{9876C779-FC0A-4986-B613-10EA62BB6B1E}" type="pres">
      <dgm:prSet presAssocID="{7DD8C599-BC3B-481D-8C56-EFBF905B66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2A1B-0379-40B0-B89B-4A5055292481}" type="pres">
      <dgm:prSet presAssocID="{58C60E3A-3109-4A54-BCF6-BBF59ABAD4A6}" presName="spacing" presStyleCnt="0"/>
      <dgm:spPr/>
    </dgm:pt>
    <dgm:pt modelId="{8F3AEF22-ED7C-4572-A1AD-1AF2EBFAACAE}" type="pres">
      <dgm:prSet presAssocID="{5D5AC24C-C6A4-4827-9838-BF6E204B36E9}" presName="composite" presStyleCnt="0"/>
      <dgm:spPr/>
    </dgm:pt>
    <dgm:pt modelId="{3EE0F1F9-F018-4F78-8CD2-B43F5904C9E0}" type="pres">
      <dgm:prSet presAssocID="{5D5AC24C-C6A4-4827-9838-BF6E204B36E9}" presName="imgShp" presStyleLbl="fgImgPlace1" presStyleIdx="4" presStyleCnt="5"/>
      <dgm:spPr/>
    </dgm:pt>
    <dgm:pt modelId="{6E03C77A-F8E8-49A7-B2FA-75FD3178B919}" type="pres">
      <dgm:prSet presAssocID="{5D5AC24C-C6A4-4827-9838-BF6E204B36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633C9-3804-44FE-A23E-846C15F99579}" srcId="{F3DF9B1E-6518-44F1-8154-A3B063ECF814}" destId="{1F5647D2-6875-4248-A0E8-1761121DA55C}" srcOrd="0" destOrd="0" parTransId="{F53F12AB-0066-4051-9A19-5750BDA14E2C}" sibTransId="{8443D59E-3C6E-42AF-AD1F-1D0330F3A546}"/>
    <dgm:cxn modelId="{004B4D37-42E0-484E-AB1E-EB30C26CCE32}" srcId="{F3DF9B1E-6518-44F1-8154-A3B063ECF814}" destId="{07217E56-478A-4658-BB63-37E0A89884BA}" srcOrd="1" destOrd="0" parTransId="{055FADE5-1EB0-45F5-BFA6-F93D93528617}" sibTransId="{6F70C6AE-C18A-4239-A309-01E3297DB694}"/>
    <dgm:cxn modelId="{608257DA-E5D1-40E8-8E40-EAF63FAB0337}" type="presOf" srcId="{07217E56-478A-4658-BB63-37E0A89884BA}" destId="{A66B27B4-A209-40D0-8CD9-AE65D67B32F7}" srcOrd="0" destOrd="0" presId="urn:microsoft.com/office/officeart/2005/8/layout/vList3"/>
    <dgm:cxn modelId="{DCB99570-BF3A-4DDA-934C-29F50CF776B3}" srcId="{F3DF9B1E-6518-44F1-8154-A3B063ECF814}" destId="{E270B63B-F957-4233-9E02-4B06E3CD6BAC}" srcOrd="2" destOrd="0" parTransId="{A162C8F9-AAE6-47E1-BCB5-4F47DEA0D49F}" sibTransId="{01E3CD76-BFB1-40A7-921F-1CD20941E42F}"/>
    <dgm:cxn modelId="{626E85AC-2C5C-4CDA-9144-3944D7AC12A7}" type="presOf" srcId="{7DD8C599-BC3B-481D-8C56-EFBF905B662D}" destId="{9876C779-FC0A-4986-B613-10EA62BB6B1E}" srcOrd="0" destOrd="0" presId="urn:microsoft.com/office/officeart/2005/8/layout/vList3"/>
    <dgm:cxn modelId="{26DE6AAB-0710-4A8F-A460-C609B8A5474E}" srcId="{F3DF9B1E-6518-44F1-8154-A3B063ECF814}" destId="{7DD8C599-BC3B-481D-8C56-EFBF905B662D}" srcOrd="3" destOrd="0" parTransId="{9994226C-5B5B-4717-B77C-97553273CF8F}" sibTransId="{58C60E3A-3109-4A54-BCF6-BBF59ABAD4A6}"/>
    <dgm:cxn modelId="{92FF4593-6400-4072-8670-25170D10E092}" type="presOf" srcId="{5D5AC24C-C6A4-4827-9838-BF6E204B36E9}" destId="{6E03C77A-F8E8-49A7-B2FA-75FD3178B919}" srcOrd="0" destOrd="0" presId="urn:microsoft.com/office/officeart/2005/8/layout/vList3"/>
    <dgm:cxn modelId="{C8F4A21F-9EDC-4BBB-BCD3-399354EF0766}" type="presOf" srcId="{F3DF9B1E-6518-44F1-8154-A3B063ECF814}" destId="{CC871205-3C5B-42C3-853F-FD0C5E599E9B}" srcOrd="0" destOrd="0" presId="urn:microsoft.com/office/officeart/2005/8/layout/vList3"/>
    <dgm:cxn modelId="{B0565938-BA4C-4A7D-88A3-CB8DF6FA54E1}" type="presOf" srcId="{1F5647D2-6875-4248-A0E8-1761121DA55C}" destId="{DDB69CC0-73CE-4361-98C8-6D28C8E42ABA}" srcOrd="0" destOrd="0" presId="urn:microsoft.com/office/officeart/2005/8/layout/vList3"/>
    <dgm:cxn modelId="{2DB5DC57-7E25-4C9E-B88F-1FE4052C0D83}" type="presOf" srcId="{E270B63B-F957-4233-9E02-4B06E3CD6BAC}" destId="{881F8017-4109-410A-9515-15711D3B6EF4}" srcOrd="0" destOrd="0" presId="urn:microsoft.com/office/officeart/2005/8/layout/vList3"/>
    <dgm:cxn modelId="{20E6D350-9AE6-4800-A554-B0120D6D85B9}" srcId="{F3DF9B1E-6518-44F1-8154-A3B063ECF814}" destId="{5D5AC24C-C6A4-4827-9838-BF6E204B36E9}" srcOrd="4" destOrd="0" parTransId="{064CAB4A-450B-4BEB-A46C-A59510C6A2CB}" sibTransId="{A5F35C26-34FC-4D62-BB99-2DBB8593991A}"/>
    <dgm:cxn modelId="{5E53A44F-31B9-449C-9124-870F37843D1E}" type="presParOf" srcId="{CC871205-3C5B-42C3-853F-FD0C5E599E9B}" destId="{A392DCAE-1A8F-4AC8-B23F-B65832BA1610}" srcOrd="0" destOrd="0" presId="urn:microsoft.com/office/officeart/2005/8/layout/vList3"/>
    <dgm:cxn modelId="{8DA977DA-711A-4E68-B993-F1D1C6B74D1E}" type="presParOf" srcId="{A392DCAE-1A8F-4AC8-B23F-B65832BA1610}" destId="{A7294483-5FCD-4FC5-B33E-76986E4DD075}" srcOrd="0" destOrd="0" presId="urn:microsoft.com/office/officeart/2005/8/layout/vList3"/>
    <dgm:cxn modelId="{7FA5CED3-C98F-42AB-89E5-98CA1470E3CA}" type="presParOf" srcId="{A392DCAE-1A8F-4AC8-B23F-B65832BA1610}" destId="{DDB69CC0-73CE-4361-98C8-6D28C8E42ABA}" srcOrd="1" destOrd="0" presId="urn:microsoft.com/office/officeart/2005/8/layout/vList3"/>
    <dgm:cxn modelId="{BF472947-C1F0-4180-B115-15B64357E6DF}" type="presParOf" srcId="{CC871205-3C5B-42C3-853F-FD0C5E599E9B}" destId="{AE3CBAB9-88AF-4E29-BA92-FF82645D0015}" srcOrd="1" destOrd="0" presId="urn:microsoft.com/office/officeart/2005/8/layout/vList3"/>
    <dgm:cxn modelId="{8E729FFA-7303-407C-B5D6-5FFE589B84E6}" type="presParOf" srcId="{CC871205-3C5B-42C3-853F-FD0C5E599E9B}" destId="{67A79561-1FF7-46AD-AD0E-4ADC2CA7E01E}" srcOrd="2" destOrd="0" presId="urn:microsoft.com/office/officeart/2005/8/layout/vList3"/>
    <dgm:cxn modelId="{816DE20A-8369-4126-A829-6C99C6558E58}" type="presParOf" srcId="{67A79561-1FF7-46AD-AD0E-4ADC2CA7E01E}" destId="{8E428848-C848-4D04-9ED8-E4410B658E89}" srcOrd="0" destOrd="0" presId="urn:microsoft.com/office/officeart/2005/8/layout/vList3"/>
    <dgm:cxn modelId="{78CB2B70-B759-47B2-A8DF-11EAB048E6CB}" type="presParOf" srcId="{67A79561-1FF7-46AD-AD0E-4ADC2CA7E01E}" destId="{A66B27B4-A209-40D0-8CD9-AE65D67B32F7}" srcOrd="1" destOrd="0" presId="urn:microsoft.com/office/officeart/2005/8/layout/vList3"/>
    <dgm:cxn modelId="{AD0A2E93-071B-4AB9-8602-114482D98B8D}" type="presParOf" srcId="{CC871205-3C5B-42C3-853F-FD0C5E599E9B}" destId="{1119B358-6E73-4706-A2EC-A8CCD7D97C2B}" srcOrd="3" destOrd="0" presId="urn:microsoft.com/office/officeart/2005/8/layout/vList3"/>
    <dgm:cxn modelId="{010E4268-495B-4EA6-8EA2-9D0A83101581}" type="presParOf" srcId="{CC871205-3C5B-42C3-853F-FD0C5E599E9B}" destId="{CCD7997E-F92C-4C79-B8C3-4E8576272293}" srcOrd="4" destOrd="0" presId="urn:microsoft.com/office/officeart/2005/8/layout/vList3"/>
    <dgm:cxn modelId="{08C32560-071C-4BA9-AB5E-C332129FCB37}" type="presParOf" srcId="{CCD7997E-F92C-4C79-B8C3-4E8576272293}" destId="{C0011535-7E3D-4DD3-8DD8-19F605399853}" srcOrd="0" destOrd="0" presId="urn:microsoft.com/office/officeart/2005/8/layout/vList3"/>
    <dgm:cxn modelId="{E9D6AA71-D812-4F45-9FA4-CF40D0044696}" type="presParOf" srcId="{CCD7997E-F92C-4C79-B8C3-4E8576272293}" destId="{881F8017-4109-410A-9515-15711D3B6EF4}" srcOrd="1" destOrd="0" presId="urn:microsoft.com/office/officeart/2005/8/layout/vList3"/>
    <dgm:cxn modelId="{46B61512-DFC6-417C-9146-A0213C2CFE67}" type="presParOf" srcId="{CC871205-3C5B-42C3-853F-FD0C5E599E9B}" destId="{320058AA-EBA7-47D3-943E-1BEF8E9B9B8E}" srcOrd="5" destOrd="0" presId="urn:microsoft.com/office/officeart/2005/8/layout/vList3"/>
    <dgm:cxn modelId="{5CED0CD8-4885-40B8-9BC0-33065FD17122}" type="presParOf" srcId="{CC871205-3C5B-42C3-853F-FD0C5E599E9B}" destId="{29687F81-C007-46B2-A859-D7E23575FD0B}" srcOrd="6" destOrd="0" presId="urn:microsoft.com/office/officeart/2005/8/layout/vList3"/>
    <dgm:cxn modelId="{246A2329-50FD-4010-A084-691F32962034}" type="presParOf" srcId="{29687F81-C007-46B2-A859-D7E23575FD0B}" destId="{2F7A083C-7656-47EC-909D-3E2CADCA8E4C}" srcOrd="0" destOrd="0" presId="urn:microsoft.com/office/officeart/2005/8/layout/vList3"/>
    <dgm:cxn modelId="{E5C58CAA-1437-4857-8015-BB7CE6F01A23}" type="presParOf" srcId="{29687F81-C007-46B2-A859-D7E23575FD0B}" destId="{9876C779-FC0A-4986-B613-10EA62BB6B1E}" srcOrd="1" destOrd="0" presId="urn:microsoft.com/office/officeart/2005/8/layout/vList3"/>
    <dgm:cxn modelId="{F50E7402-B545-4F79-9591-64CEADA0B577}" type="presParOf" srcId="{CC871205-3C5B-42C3-853F-FD0C5E599E9B}" destId="{17C52A1B-0379-40B0-B89B-4A5055292481}" srcOrd="7" destOrd="0" presId="urn:microsoft.com/office/officeart/2005/8/layout/vList3"/>
    <dgm:cxn modelId="{8E9508C4-BEEE-4CC0-A9F9-4E5544A0424C}" type="presParOf" srcId="{CC871205-3C5B-42C3-853F-FD0C5E599E9B}" destId="{8F3AEF22-ED7C-4572-A1AD-1AF2EBFAACAE}" srcOrd="8" destOrd="0" presId="urn:microsoft.com/office/officeart/2005/8/layout/vList3"/>
    <dgm:cxn modelId="{3425CCD8-6D96-4F92-BCCC-93F4BB1127F9}" type="presParOf" srcId="{8F3AEF22-ED7C-4572-A1AD-1AF2EBFAACAE}" destId="{3EE0F1F9-F018-4F78-8CD2-B43F5904C9E0}" srcOrd="0" destOrd="0" presId="urn:microsoft.com/office/officeart/2005/8/layout/vList3"/>
    <dgm:cxn modelId="{4EFCE804-6EE8-4418-B993-C1DBA2C3DDAE}" type="presParOf" srcId="{8F3AEF22-ED7C-4572-A1AD-1AF2EBFAACAE}" destId="{6E03C77A-F8E8-49A7-B2FA-75FD3178B9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B69CC0-73CE-4361-98C8-6D28C8E42ABA}">
      <dsp:nvSpPr>
        <dsp:cNvPr id="0" name=""/>
        <dsp:cNvSpPr/>
      </dsp:nvSpPr>
      <dsp:spPr>
        <a:xfrm rot="10800000">
          <a:off x="1901399" y="177"/>
          <a:ext cx="6793375" cy="76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тревожьтесь об оценке, которую подросток получит на экзамене, и не критикуйте его после экзамена. </a:t>
          </a:r>
          <a:endParaRPr lang="ru-RU" sz="1800" kern="1200" dirty="0"/>
        </a:p>
      </dsp:txBody>
      <dsp:txXfrm rot="10800000">
        <a:off x="1901399" y="177"/>
        <a:ext cx="6793375" cy="761144"/>
      </dsp:txXfrm>
    </dsp:sp>
    <dsp:sp modelId="{A7294483-5FCD-4FC5-B33E-76986E4DD075}">
      <dsp:nvSpPr>
        <dsp:cNvPr id="0" name=""/>
        <dsp:cNvSpPr/>
      </dsp:nvSpPr>
      <dsp:spPr>
        <a:xfrm>
          <a:off x="1520827" y="177"/>
          <a:ext cx="761144" cy="761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B27B4-A209-40D0-8CD9-AE65D67B32F7}">
      <dsp:nvSpPr>
        <dsp:cNvPr id="0" name=""/>
        <dsp:cNvSpPr/>
      </dsp:nvSpPr>
      <dsp:spPr>
        <a:xfrm rot="10800000">
          <a:off x="1901399" y="988529"/>
          <a:ext cx="6793375" cy="76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повышайте тревожность подростка на кануне экзаменов</a:t>
          </a:r>
        </a:p>
      </dsp:txBody>
      <dsp:txXfrm rot="10800000">
        <a:off x="1901399" y="988529"/>
        <a:ext cx="6793375" cy="761144"/>
      </dsp:txXfrm>
    </dsp:sp>
    <dsp:sp modelId="{8E428848-C848-4D04-9ED8-E4410B658E89}">
      <dsp:nvSpPr>
        <dsp:cNvPr id="0" name=""/>
        <dsp:cNvSpPr/>
      </dsp:nvSpPr>
      <dsp:spPr>
        <a:xfrm>
          <a:off x="1520827" y="988529"/>
          <a:ext cx="761144" cy="761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F8017-4109-410A-9515-15711D3B6EF4}">
      <dsp:nvSpPr>
        <dsp:cNvPr id="0" name=""/>
        <dsp:cNvSpPr/>
      </dsp:nvSpPr>
      <dsp:spPr>
        <a:xfrm rot="10800000">
          <a:off x="1901399" y="1976881"/>
          <a:ext cx="6793375" cy="76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Помогите детям распределить темы подготовки по дням.</a:t>
          </a:r>
          <a:endParaRPr lang="ru-RU" sz="1800" kern="1200" dirty="0"/>
        </a:p>
      </dsp:txBody>
      <dsp:txXfrm rot="10800000">
        <a:off x="1901399" y="1976881"/>
        <a:ext cx="6793375" cy="761144"/>
      </dsp:txXfrm>
    </dsp:sp>
    <dsp:sp modelId="{C0011535-7E3D-4DD3-8DD8-19F605399853}">
      <dsp:nvSpPr>
        <dsp:cNvPr id="0" name=""/>
        <dsp:cNvSpPr/>
      </dsp:nvSpPr>
      <dsp:spPr>
        <a:xfrm>
          <a:off x="1520827" y="1976881"/>
          <a:ext cx="761144" cy="761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C779-FC0A-4986-B613-10EA62BB6B1E}">
      <dsp:nvSpPr>
        <dsp:cNvPr id="0" name=""/>
        <dsp:cNvSpPr/>
      </dsp:nvSpPr>
      <dsp:spPr>
        <a:xfrm rot="10800000">
          <a:off x="1901399" y="2965233"/>
          <a:ext cx="6793375" cy="76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Контролируйте режим подготовки к экзаменам, не допускайте перегрузок.</a:t>
          </a:r>
          <a:endParaRPr lang="ru-RU" sz="1800" kern="1200" dirty="0"/>
        </a:p>
      </dsp:txBody>
      <dsp:txXfrm rot="10800000">
        <a:off x="1901399" y="2965233"/>
        <a:ext cx="6793375" cy="761144"/>
      </dsp:txXfrm>
    </dsp:sp>
    <dsp:sp modelId="{2F7A083C-7656-47EC-909D-3E2CADCA8E4C}">
      <dsp:nvSpPr>
        <dsp:cNvPr id="0" name=""/>
        <dsp:cNvSpPr/>
      </dsp:nvSpPr>
      <dsp:spPr>
        <a:xfrm>
          <a:off x="1520827" y="2965233"/>
          <a:ext cx="761144" cy="761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3C77A-F8E8-49A7-B2FA-75FD3178B919}">
      <dsp:nvSpPr>
        <dsp:cNvPr id="0" name=""/>
        <dsp:cNvSpPr/>
      </dsp:nvSpPr>
      <dsp:spPr>
        <a:xfrm rot="10800000">
          <a:off x="1901399" y="3953585"/>
          <a:ext cx="6793375" cy="761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Помните: главное - снизить напряжение и тревожность ребёнка и обеспечить ему необходимые условия для занятий.</a:t>
          </a:r>
          <a:endParaRPr lang="ru-RU" sz="1800" kern="1200" dirty="0"/>
        </a:p>
      </dsp:txBody>
      <dsp:txXfrm rot="10800000">
        <a:off x="1901399" y="3953585"/>
        <a:ext cx="6793375" cy="761144"/>
      </dsp:txXfrm>
    </dsp:sp>
    <dsp:sp modelId="{3EE0F1F9-F018-4F78-8CD2-B43F5904C9E0}">
      <dsp:nvSpPr>
        <dsp:cNvPr id="0" name=""/>
        <dsp:cNvSpPr/>
      </dsp:nvSpPr>
      <dsp:spPr>
        <a:xfrm>
          <a:off x="1520827" y="3953585"/>
          <a:ext cx="761144" cy="7611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63C2-D447-4F3B-BBE2-B679DC9245C5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6260-A4D6-4FE5-861D-5C2359D42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http://klasnaocinka.com.ua/" TargetMode="External"/><Relationship Id="rId18" Type="http://schemas.openxmlformats.org/officeDocument/2006/relationships/hyperlink" Target="http://www.mou-sosh28.ru/Material/Stress.doc" TargetMode="External"/><Relationship Id="rId26" Type="http://schemas.openxmlformats.org/officeDocument/2006/relationships/hyperlink" Target="http://ngtek.by/content/view/312/128/" TargetMode="External"/><Relationship Id="rId3" Type="http://schemas.openxmlformats.org/officeDocument/2006/relationships/hyperlink" Target="http://rabota5.ru/photo/zarabotat-na-oprosah-spisok-saitov-2206.jpg" TargetMode="External"/><Relationship Id="rId21" Type="http://schemas.openxmlformats.org/officeDocument/2006/relationships/hyperlink" Target="http://amurcollege.ru/index.php?Itemid=118" TargetMode="External"/><Relationship Id="rId7" Type="http://schemas.openxmlformats.org/officeDocument/2006/relationships/hyperlink" Target="http://medicalcollege.ru/imaginator/Illusioms/505fef4d9a06b.jpeg" TargetMode="External"/><Relationship Id="rId12" Type="http://schemas.openxmlformats.org/officeDocument/2006/relationships/hyperlink" Target="http://img-2004-04.photosight.ru/19/464952.jpg" TargetMode="External"/><Relationship Id="rId17" Type="http://schemas.openxmlformats.org/officeDocument/2006/relationships/hyperlink" Target="http://images.myshared.ru/" TargetMode="External"/><Relationship Id="rId25" Type="http://schemas.openxmlformats.org/officeDocument/2006/relationships/hyperlink" Target="http://www.psylive.ru/articles/582_amuleti-primeti-pered-ekzamenom.aspx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nterior.toreuse.com/wp-content/uploads/2011/12/Wall-Clock-MAX-7013-.jpg" TargetMode="External"/><Relationship Id="rId20" Type="http://schemas.openxmlformats.org/officeDocument/2006/relationships/hyperlink" Target="http://rcospk.rusedu.net/post/409/307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net.me/m/published/publicdata/DANET/attachments/SC/products_pictures/IMG_36829a_enl.jpg" TargetMode="External"/><Relationship Id="rId11" Type="http://schemas.openxmlformats.org/officeDocument/2006/relationships/hyperlink" Target="http://activeaxonseducation.com.au/wp-content/uploads/2011/04/dreamstime_14758165.jpg" TargetMode="External"/><Relationship Id="rId24" Type="http://schemas.openxmlformats.org/officeDocument/2006/relationships/hyperlink" Target="http://happyticket555.ru/archives/6044" TargetMode="External"/><Relationship Id="rId5" Type="http://schemas.openxmlformats.org/officeDocument/2006/relationships/hyperlink" Target="http://f-picture.net/lfp/s012.radikal.ru/i320/1106/99/fc89057ace4a.gif/htm" TargetMode="External"/><Relationship Id="rId15" Type="http://schemas.openxmlformats.org/officeDocument/2006/relationships/hyperlink" Target="http://img1.1tv.ru/imgsize460x345/PR20100603141632.JPG" TargetMode="External"/><Relationship Id="rId23" Type="http://schemas.openxmlformats.org/officeDocument/2006/relationships/hyperlink" Target="http://pandiaweb.ru/text/78/552/24619.php" TargetMode="External"/><Relationship Id="rId10" Type="http://schemas.openxmlformats.org/officeDocument/2006/relationships/hyperlink" Target="http://img1.liveinternet.ru/images/attach/c/0/113/182/113182839_103184_html_m645ec98a.png" TargetMode="External"/><Relationship Id="rId19" Type="http://schemas.openxmlformats.org/officeDocument/2006/relationships/hyperlink" Target="http://www.auto-meh.ru/podrazdeleniya/psiholog/sovetirekomendacii/skorosessija/prifilaktikastressa.html" TargetMode="External"/><Relationship Id="rId4" Type="http://schemas.openxmlformats.org/officeDocument/2006/relationships/hyperlink" Target="http://www.life-spb-hop.ru/published/publicdata/THENETWOSHOP/attachments/SC/products_pictures/for-kids-admedicine-02_enl.jpg" TargetMode="External"/><Relationship Id="rId9" Type="http://schemas.openxmlformats.org/officeDocument/2006/relationships/hyperlink" Target="http://www.profi-forex.org/system/news/A03_36_3.jpg" TargetMode="External"/><Relationship Id="rId14" Type="http://schemas.openxmlformats.org/officeDocument/2006/relationships/hyperlink" Target="http://www2.pictures.zimbio.com/bg/Lourdes+stylish+walk+QS7LbD0MBL2l.jpg?91223Z4_LEON_B-GR_01" TargetMode="External"/><Relationship Id="rId22" Type="http://schemas.openxmlformats.org/officeDocument/2006/relationships/hyperlink" Target="http://nauchi02.ru/articles/nid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286388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" name="Прямоугольник 9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6000" contrast="80000"/>
          </a:blip>
          <a:srcRect/>
          <a:stretch>
            <a:fillRect/>
          </a:stretch>
        </p:blipFill>
        <p:spPr bwMode="auto">
          <a:xfrm>
            <a:off x="142844" y="428604"/>
            <a:ext cx="8863012" cy="4741876"/>
          </a:xfrm>
          <a:prstGeom prst="rect">
            <a:avLst/>
          </a:prstGeom>
          <a:noFill/>
        </p:spPr>
      </p:pic>
      <p:pic>
        <p:nvPicPr>
          <p:cNvPr id="5" name="Прямоугольник 13"/>
          <p:cNvPicPr>
            <a:picLocks noChangeArrowheads="1"/>
          </p:cNvPicPr>
          <p:nvPr/>
        </p:nvPicPr>
        <p:blipFill>
          <a:blip r:embed="rId4" cstate="print">
            <a:lum bright="-43000"/>
          </a:blip>
          <a:srcRect/>
          <a:stretch>
            <a:fillRect/>
          </a:stretch>
        </p:blipFill>
        <p:spPr bwMode="auto">
          <a:xfrm>
            <a:off x="714348" y="4572008"/>
            <a:ext cx="814393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9144000" cy="4584700"/>
          </a:xfrm>
        </p:spPr>
        <p:txBody>
          <a:bodyPr>
            <a:normAutofit lnSpcReduction="10000"/>
          </a:bodyPr>
          <a:lstStyle/>
          <a:p>
            <a:pPr marL="476250" indent="-47625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857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Перед экзаменом или во время него целесообразно выпить несколько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глотков воды.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 </a:t>
            </a:r>
          </a:p>
          <a:p>
            <a:pPr marL="476250" indent="-47625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185766"/>
                </a:solidFill>
                <a:latin typeface="Arial" charset="0"/>
              </a:rPr>
              <a:t>     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 В </a:t>
            </a:r>
            <a:r>
              <a:rPr lang="ru-RU" sz="2400" dirty="0" err="1" smtClean="0">
                <a:solidFill>
                  <a:srgbClr val="185766"/>
                </a:solidFill>
                <a:latin typeface="Arial" charset="0"/>
              </a:rPr>
              <a:t>антистрессовых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целях воду пьют за 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20 минут до или через 30 минут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после еды.</a:t>
            </a:r>
          </a:p>
          <a:p>
            <a:pPr marL="476250" indent="-47625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185766"/>
                </a:solidFill>
                <a:latin typeface="Arial" charset="0"/>
              </a:rPr>
              <a:t>    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  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Лучше всего подходит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минеральная вода</a:t>
            </a: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, ибо она содержит ионы калия или натрия, участвующие в электрохимических реакциях. Можно пить просто чистую воду или зеленый чай. </a:t>
            </a:r>
          </a:p>
        </p:txBody>
      </p:sp>
      <p:pic>
        <p:nvPicPr>
          <p:cNvPr id="25603" name="Picture 3" descr="ice_and_pop_md_wh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k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5449888"/>
            <a:ext cx="10572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35150" y="142875"/>
            <a:ext cx="6840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Приемы, мобилизующие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интеллектуальные возможности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185766"/>
                </a:solidFill>
                <a:latin typeface="Arial" charset="0"/>
              </a:rPr>
              <a:t>  </a:t>
            </a:r>
            <a:r>
              <a:rPr lang="ru-RU" sz="2600" b="1" dirty="0" smtClean="0">
                <a:solidFill>
                  <a:srgbClr val="185766"/>
                </a:solidFill>
              </a:rPr>
              <a:t>Для борьбы с кислородным голоданием существует прием под названием «энергетическое зевание». </a:t>
            </a:r>
            <a:endParaRPr lang="ru-RU" sz="2600" b="1" dirty="0" smtClean="0">
              <a:solidFill>
                <a:srgbClr val="185766"/>
              </a:solidFill>
              <a:latin typeface="Arial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600" b="1" dirty="0" smtClean="0">
              <a:solidFill>
                <a:srgbClr val="185766"/>
              </a:solidFill>
              <a:latin typeface="Arial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185766"/>
                </a:solidFill>
                <a:latin typeface="Arial" charset="0"/>
              </a:rPr>
              <a:t>    </a:t>
            </a:r>
            <a:r>
              <a:rPr lang="ru-RU" sz="2600" b="1" dirty="0" smtClean="0">
                <a:solidFill>
                  <a:srgbClr val="185766"/>
                </a:solidFill>
              </a:rPr>
              <a:t>Зевать необходимо тем чаще, чем более интенсивной умственной деятельностью вы заняты. </a:t>
            </a:r>
            <a:endParaRPr lang="ru-RU" sz="2600" b="1" dirty="0" smtClean="0">
              <a:solidFill>
                <a:srgbClr val="185766"/>
              </a:solidFill>
              <a:latin typeface="Arial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185766"/>
                </a:solidFill>
                <a:latin typeface="Arial" charset="0"/>
              </a:rPr>
              <a:t>  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185766"/>
                </a:solidFill>
                <a:latin typeface="Arial" charset="0"/>
              </a:rPr>
              <a:t>    </a:t>
            </a:r>
            <a:r>
              <a:rPr lang="ru-RU" sz="2600" b="1" dirty="0" smtClean="0">
                <a:solidFill>
                  <a:srgbClr val="185766"/>
                </a:solidFill>
              </a:rPr>
              <a:t>Зевание во время экзамена очень полезно.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600" b="1" dirty="0" smtClean="0">
                <a:solidFill>
                  <a:srgbClr val="185766"/>
                </a:solidFill>
                <a:latin typeface="Arial" charset="0"/>
              </a:rPr>
              <a:t>    </a:t>
            </a:r>
            <a:r>
              <a:rPr lang="ru-RU" sz="2600" b="1" dirty="0" smtClean="0">
                <a:solidFill>
                  <a:srgbClr val="185766"/>
                </a:solidFill>
              </a:rPr>
              <a:t>Для того чтобы оградить свой организм от кислородного голодания, достаточно 3-5 зевков.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600" dirty="0" smtClean="0"/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00105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Энергетическое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зевание.</a:t>
            </a:r>
          </a:p>
        </p:txBody>
      </p:sp>
      <p:pic>
        <p:nvPicPr>
          <p:cNvPr id="26628" name="Picture 4" descr="35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151" y="0"/>
            <a:ext cx="18908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185766"/>
                </a:solidFill>
              </a:rPr>
              <a:t>   </a:t>
            </a:r>
            <a:r>
              <a:rPr lang="ru-RU" sz="2400" b="1" dirty="0" smtClean="0">
                <a:solidFill>
                  <a:srgbClr val="185766"/>
                </a:solidFill>
              </a:rPr>
              <a:t>В стрессовой ситуации у человека нарушается гармоничная работа левого (логическое) и правого (образное) полушарий. Если доминирует одно из них, то у человека снижается способность оптимально решать стоящие перед ним задачи.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   1. </a:t>
            </a:r>
            <a:r>
              <a:rPr lang="ru-RU" sz="2400" b="1" dirty="0" smtClean="0">
                <a:solidFill>
                  <a:srgbClr val="185766"/>
                </a:solidFill>
              </a:rPr>
              <a:t>Физическое упражнение, влияющее на гармонизацию работы левого и правого полушарий, называется «перекрестный шаг».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   </a:t>
            </a:r>
            <a:r>
              <a:rPr lang="ru-RU" sz="2400" b="1" dirty="0" smtClean="0">
                <a:solidFill>
                  <a:srgbClr val="185766"/>
                </a:solidFill>
              </a:rPr>
              <a:t>2</a:t>
            </a:r>
            <a:r>
              <a:rPr lang="ru-RU" sz="2400" b="1" dirty="0" smtClean="0">
                <a:solidFill>
                  <a:srgbClr val="185766"/>
                </a:solidFill>
                <a:latin typeface="Arial" charset="0"/>
              </a:rPr>
              <a:t>.</a:t>
            </a:r>
            <a:r>
              <a:rPr lang="ru-RU" sz="2400" b="1" dirty="0" smtClean="0">
                <a:solidFill>
                  <a:srgbClr val="185766"/>
                </a:solidFill>
              </a:rPr>
              <a:t> Нарисовать на чистом листе бумаги косой крест, похожий на букву «</a:t>
            </a:r>
            <a:r>
              <a:rPr lang="en-US" sz="2400" b="1" dirty="0" smtClean="0">
                <a:solidFill>
                  <a:srgbClr val="185766"/>
                </a:solidFill>
              </a:rPr>
              <a:t>X</a:t>
            </a:r>
            <a:r>
              <a:rPr lang="ru-RU" sz="2400" b="1" dirty="0" smtClean="0">
                <a:solidFill>
                  <a:srgbClr val="185766"/>
                </a:solidFill>
              </a:rPr>
              <a:t>», и несколько минут созерцать его. 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Обеспечьте гармоничную работу левого и правого полушария</a:t>
            </a:r>
          </a:p>
        </p:txBody>
      </p:sp>
      <p:pic>
        <p:nvPicPr>
          <p:cNvPr id="27652" name="Picture 10" descr="За что отвечают полушария человеческого мозга. &quot; DataLife En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959086"/>
            <a:ext cx="1793860" cy="18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solidFill>
                  <a:srgbClr val="185766"/>
                </a:solidFill>
                <a:latin typeface="+mj-lt"/>
              </a:rPr>
              <a:t>Успокаивающее дыхание - выдох почти в два раза длиннее вдоха.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solidFill>
                <a:srgbClr val="185766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solidFill>
                  <a:srgbClr val="185766"/>
                </a:solidFill>
                <a:latin typeface="+mj-lt"/>
              </a:rPr>
              <a:t> При </a:t>
            </a:r>
            <a:r>
              <a:rPr lang="ru-RU" sz="2800" dirty="0" err="1" smtClean="0">
                <a:solidFill>
                  <a:srgbClr val="185766"/>
                </a:solidFill>
                <a:latin typeface="+mj-lt"/>
              </a:rPr>
              <a:t>мобилизирующем</a:t>
            </a:r>
            <a:r>
              <a:rPr lang="ru-RU" sz="2800" dirty="0" smtClean="0">
                <a:solidFill>
                  <a:srgbClr val="185766"/>
                </a:solidFill>
                <a:latin typeface="+mj-lt"/>
              </a:rPr>
              <a:t>  дыхании   - после вдоха задерживается дыхание.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solidFill>
                <a:srgbClr val="185766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solidFill>
                  <a:srgbClr val="185766"/>
                </a:solidFill>
                <a:latin typeface="+mj-lt"/>
              </a:rPr>
              <a:t>В случае сильного напряжения нужно перед началом экзамена сделать вдох и затем глубокий выдох – вдвое длиннее вдоха.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dirty="0" smtClean="0">
              <a:latin typeface="+mj-lt"/>
            </a:endParaRPr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Дыхательная 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гимнастика</a:t>
            </a:r>
          </a:p>
        </p:txBody>
      </p:sp>
      <p:pic>
        <p:nvPicPr>
          <p:cNvPr id="28676" name="Picture 4" descr="anim3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0390" y="333375"/>
            <a:ext cx="2973610" cy="12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85720" y="214290"/>
            <a:ext cx="8429655" cy="574518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Мышечная релаксация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Для лица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latin typeface="+mj-lt"/>
              </a:rPr>
              <a:t>	</a:t>
            </a:r>
            <a:r>
              <a:rPr lang="ru-RU" sz="3200" dirty="0" smtClean="0">
                <a:solidFill>
                  <a:srgbClr val="185766"/>
                </a:solidFill>
                <a:latin typeface="+mj-lt"/>
              </a:rPr>
              <a:t>1.Собрать губы в одну точку, задержать, расслабиться.		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185766"/>
                </a:solidFill>
                <a:latin typeface="+mj-lt"/>
              </a:rPr>
              <a:t>  2.Крепко зажмуриться,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185766"/>
                </a:solidFill>
                <a:latin typeface="+mj-lt"/>
              </a:rPr>
              <a:t>	подержать, расслабиться.</a:t>
            </a:r>
            <a:endParaRPr lang="ru-RU" sz="3200" dirty="0" smtClean="0">
              <a:latin typeface="+mj-lt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Для спины и плечевого пояса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 smtClean="0">
                <a:latin typeface="+mj-lt"/>
              </a:rPr>
              <a:t>	</a:t>
            </a:r>
            <a:r>
              <a:rPr lang="ru-RU" sz="3200" dirty="0" smtClean="0">
                <a:solidFill>
                  <a:srgbClr val="185766"/>
                </a:solidFill>
                <a:latin typeface="+mj-lt"/>
              </a:rPr>
              <a:t>Поднять плечи максимально вверх, подержать, опустить.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>
              <a:latin typeface="+mj-lt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9699" name="Picture 6" descr="Лучшие упражнения йоги для лица Правила здоровья и долголет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928802"/>
            <a:ext cx="2928958" cy="147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uchebilka.ru/pars_docs/refs/75/74376/74376_html_7b25f6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84"/>
            <a:ext cx="3165469" cy="18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866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357188"/>
            <a:ext cx="8429625" cy="5786437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FF0000"/>
                </a:solidFill>
                <a:latin typeface="Comic Sans MS" pitchFamily="66" charset="0"/>
              </a:rPr>
              <a:t>Для рук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dirty="0" smtClean="0">
                <a:solidFill>
                  <a:srgbClr val="185766"/>
                </a:solidFill>
                <a:latin typeface="+mj-lt"/>
              </a:rPr>
              <a:t>	1.Сжать кисти рук в кулак, разжать     2.Максимально растопырить пальцы рук, расслабиться. 	</a:t>
            </a:r>
          </a:p>
          <a:p>
            <a:pPr marL="365760" indent="-256032" algn="ctr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b="1" dirty="0" smtClean="0">
                <a:solidFill>
                  <a:srgbClr val="FF0000"/>
                </a:solidFill>
                <a:latin typeface="Comic Sans MS" pitchFamily="66" charset="0"/>
              </a:rPr>
              <a:t>Для ног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dirty="0" smtClean="0">
                <a:solidFill>
                  <a:srgbClr val="185766"/>
                </a:solidFill>
                <a:latin typeface="+mj-lt"/>
              </a:rPr>
              <a:t>	1.Упереться пятками в пол, максимально поднять носки, напрячься, сбросить напряжение.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dirty="0" smtClean="0">
                <a:solidFill>
                  <a:srgbClr val="185766"/>
                </a:solidFill>
                <a:latin typeface="+mj-lt"/>
              </a:rPr>
              <a:t>	2.Упереться пальцами ног в пол, максимально поднять пятки, напрячься, сбросить напряжение.</a:t>
            </a:r>
          </a:p>
          <a:p>
            <a:pPr marL="365760" indent="-256032"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2800" dirty="0" smtClean="0">
              <a:latin typeface="+mj-lt"/>
            </a:endParaRPr>
          </a:p>
          <a:p>
            <a:pPr marL="365760" indent="-256032" eaLnBrk="1" fontAlgn="auto" hangingPunct="1">
              <a:lnSpc>
                <a:spcPct val="16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2800" dirty="0" smtClean="0">
                <a:latin typeface="+mj-lt"/>
              </a:rPr>
              <a:t> </a:t>
            </a:r>
          </a:p>
        </p:txBody>
      </p:sp>
      <p:pic>
        <p:nvPicPr>
          <p:cNvPr id="30724" name="Picture 10" descr="Хроническое напряжение мышц - проблема современной женщи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928813"/>
            <a:ext cx="25050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Фитнес упражнения для но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357813"/>
            <a:ext cx="114458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type="subTitle" idx="1"/>
          </p:nvPr>
        </p:nvSpPr>
        <p:spPr>
          <a:xfrm>
            <a:off x="3500438" y="785813"/>
            <a:ext cx="5245100" cy="3910012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вероятности допущения  ошибок. Говорите чаще детям:</a:t>
            </a:r>
          </a:p>
          <a:p>
            <a:pPr marR="0" algn="l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Ты у меня все сможешь</a:t>
            </a:r>
          </a:p>
          <a:p>
            <a:pPr marR="0" algn="l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Я уверена , ты справишься с экзаменами</a:t>
            </a:r>
          </a:p>
          <a:p>
            <a:pPr marR="0" algn="l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Я тобой горжусь</a:t>
            </a:r>
          </a:p>
          <a:p>
            <a:pPr marR="0" algn="l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Чтобы не случилось ты для меня самый лучший</a:t>
            </a:r>
          </a:p>
        </p:txBody>
      </p:sp>
      <p:pic>
        <p:nvPicPr>
          <p:cNvPr id="21506" name="Picture 6" descr="MPj0439346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4387850"/>
            <a:ext cx="3214687" cy="2276475"/>
          </a:xfrm>
        </p:spPr>
      </p:pic>
      <p:pic>
        <p:nvPicPr>
          <p:cNvPr id="21507" name="Picture 2" descr="C:\Documents and Settings\Admin\Рабочий стол\экзамены\картинки\t_dad_and_son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928688"/>
            <a:ext cx="26431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экзамены\картинки\j0402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49577"/>
            <a:ext cx="3130542" cy="20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2143125"/>
          </a:xfrm>
        </p:spPr>
        <p:txBody>
          <a:bodyPr/>
          <a:lstStyle/>
          <a:p>
            <a:pPr marR="0" algn="l"/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</a:p>
        </p:txBody>
      </p:sp>
      <p:pic>
        <p:nvPicPr>
          <p:cNvPr id="22530" name="Picture 2" descr="C:\Documents and Settings\Admin\Рабочий стол\экзамены\картинки\2010-05-06_16-47-19_288694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экзамены\картинки\p30_g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286250"/>
            <a:ext cx="35433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 cstate="print">
            <a:lum bright="-43000"/>
          </a:blip>
          <a:srcRect/>
          <a:stretch>
            <a:fillRect/>
          </a:stretch>
        </p:blipFill>
        <p:spPr>
          <a:xfrm>
            <a:off x="566738" y="920750"/>
            <a:ext cx="7864475" cy="1189038"/>
          </a:xfrm>
        </p:spPr>
      </p:pic>
      <p:sp>
        <p:nvSpPr>
          <p:cNvPr id="23554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</p:txBody>
      </p:sp>
      <p:pic>
        <p:nvPicPr>
          <p:cNvPr id="23555" name="Picture 2" descr="\\gerakl\adult_home$\ers\Мои документы\Мои рисунки\экзамены\hansgrohe-downpour-air-royale-14in-show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3" y="2286000"/>
            <a:ext cx="1270000" cy="164306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643063" y="2071688"/>
            <a:ext cx="3643312" cy="1214437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Контрастный душ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2" descr="\\gerakl\adult_home$\ers\Мои документы\Мои рисунки\экзамены\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000500"/>
            <a:ext cx="2357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3143250" y="5000625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Мытье посуды</a:t>
            </a:r>
          </a:p>
        </p:txBody>
      </p:sp>
      <p:pic>
        <p:nvPicPr>
          <p:cNvPr id="23559" name="Picture 2" descr="\\gerakl\adult_home$\ers\Мои документы\Мои рисунки\экзамены\5951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2643188"/>
            <a:ext cx="1597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13"/>
          <p:cNvSpPr>
            <a:spLocks noChangeArrowheads="1"/>
          </p:cNvSpPr>
          <p:nvPr/>
        </p:nvSpPr>
        <p:spPr bwMode="auto">
          <a:xfrm>
            <a:off x="6858000" y="32146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Смотреть на горящую     свечу</a:t>
            </a:r>
          </a:p>
        </p:txBody>
      </p:sp>
      <p:pic>
        <p:nvPicPr>
          <p:cNvPr id="23561" name="Picture 2" descr="C:\Documents and Settings\Admin\Рабочий стол\экзамены\картинки\i.jpeg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35718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C:\Documents and Settings\Admin\Рабочий стол\экзамены\картинки\06-07-27-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4214813"/>
            <a:ext cx="15208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\\gerakl\adult_home$\ers\Мои документы\Мои рисунки\спор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75" y="5214938"/>
            <a:ext cx="16367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type="subTitle" idx="1"/>
          </p:nvPr>
        </p:nvSpPr>
        <p:spPr>
          <a:xfrm>
            <a:off x="357188" y="642918"/>
            <a:ext cx="7854950" cy="2324120"/>
          </a:xfrm>
        </p:spPr>
        <p:txBody>
          <a:bodyPr>
            <a:normAutofit/>
          </a:bodyPr>
          <a:lstStyle/>
          <a:p>
            <a:pPr marR="0" algn="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Покричать то громко, то тихо</a:t>
            </a:r>
          </a:p>
          <a:p>
            <a:pPr marR="0" algn="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		Вдохнуть глубже до 10 раз</a:t>
            </a:r>
          </a:p>
          <a:p>
            <a:pPr marR="0" algn="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			Скомкать газету и выбросить ее</a:t>
            </a:r>
          </a:p>
          <a:p>
            <a:pPr marR="0" algn="r"/>
            <a:endParaRPr lang="ru-RU" dirty="0" smtClean="0"/>
          </a:p>
        </p:txBody>
      </p:sp>
      <p:pic>
        <p:nvPicPr>
          <p:cNvPr id="24578" name="Picture 2" descr="C:\Documents and Settings\Admin\Рабочий стол\экзамены\картинки\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857500"/>
            <a:ext cx="42862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80010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Экзамен - самый ответственный период жизни каждого старшеклассника. Именно на экзамене подводиться итог учебной деятельности каждого учащегося. Чтобы успешно сдать экзамен, к нему необходимо хорошо подготовиться. Поэтому родителям важно создать в семье благоприятные условия.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6786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85766"/>
                </a:solidFill>
                <a:latin typeface="Comic Sans MS" pitchFamily="66" charset="0"/>
              </a:rPr>
              <a:t>Слово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«экзамен» </a:t>
            </a:r>
            <a:r>
              <a:rPr lang="ru-RU" sz="2800" b="1" dirty="0" smtClean="0">
                <a:solidFill>
                  <a:srgbClr val="185766"/>
                </a:solidFill>
                <a:latin typeface="Comic Sans MS" pitchFamily="66" charset="0"/>
              </a:rPr>
              <a:t>в переводе с  латинского означает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«испытание». </a:t>
            </a:r>
          </a:p>
          <a:p>
            <a:r>
              <a:rPr lang="ru-RU" sz="2800" b="1" dirty="0" smtClean="0"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rgbClr val="185766"/>
                </a:solidFill>
                <a:latin typeface="Comic Sans MS" pitchFamily="66" charset="0"/>
              </a:rPr>
              <a:t>Одно из значений понятия «испытание», данное в</a:t>
            </a:r>
          </a:p>
          <a:p>
            <a:r>
              <a:rPr lang="ru-RU" sz="2800" b="1" dirty="0" smtClean="0">
                <a:solidFill>
                  <a:srgbClr val="185766"/>
                </a:solidFill>
                <a:latin typeface="Comic Sans MS" pitchFamily="66" charset="0"/>
              </a:rPr>
              <a:t> «Толковом словаре» С.И Ожегова: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 Тягостное переживание, несчастье». </a:t>
            </a:r>
          </a:p>
        </p:txBody>
      </p:sp>
      <p:pic>
        <p:nvPicPr>
          <p:cNvPr id="8" name="Picture 2" descr="EKZAMEN-ST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071710" cy="26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8686800" cy="5505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omic Sans MS" pitchFamily="66" charset="0"/>
              </a:rPr>
              <a:t>   Очень важно в ходе подготовки к экзаменам снизить напряжение и тревожность ребенка, а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omic Sans MS" pitchFamily="66" charset="0"/>
              </a:rPr>
              <a:t>   также обеспечить подходящие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rgbClr val="7030A0"/>
                </a:solidFill>
                <a:latin typeface="Comic Sans MS" pitchFamily="66" charset="0"/>
              </a:rPr>
              <a:t>   условия для занятий.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</p:txBody>
      </p:sp>
      <p:pic>
        <p:nvPicPr>
          <p:cNvPr id="4099" name="Picture 2" descr="E:\Другое\моя\Смешные\66.jpg"/>
          <p:cNvPicPr>
            <a:picLocks noChangeAspect="1" noChangeArrowheads="1"/>
          </p:cNvPicPr>
          <p:nvPr/>
        </p:nvPicPr>
        <p:blipFill>
          <a:blip r:embed="rId3" cstate="print"/>
          <a:srcRect r="-1086" b="50229"/>
          <a:stretch>
            <a:fillRect/>
          </a:stretch>
        </p:blipFill>
        <p:spPr bwMode="auto">
          <a:xfrm>
            <a:off x="5143504" y="3714752"/>
            <a:ext cx="3473456" cy="28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 cstate="print">
            <a:lum bright="-31000"/>
          </a:blip>
          <a:srcRect/>
          <a:stretch>
            <a:fillRect/>
          </a:stretch>
        </p:blipFill>
        <p:spPr>
          <a:xfrm>
            <a:off x="920750" y="781050"/>
            <a:ext cx="7862888" cy="1035050"/>
          </a:xfrm>
        </p:spPr>
      </p:pic>
      <p:sp>
        <p:nvSpPr>
          <p:cNvPr id="25602" name="Содержимое 2"/>
          <p:cNvSpPr>
            <a:spLocks noGrp="1"/>
          </p:cNvSpPr>
          <p:nvPr>
            <p:ph type="subTitle" idx="1"/>
          </p:nvPr>
        </p:nvSpPr>
        <p:spPr>
          <a:xfrm>
            <a:off x="571500" y="1785938"/>
            <a:ext cx="7854950" cy="1752600"/>
          </a:xfrm>
        </p:spPr>
        <p:txBody>
          <a:bodyPr/>
          <a:lstStyle/>
          <a:p>
            <a:pPr marR="0" algn="just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Обеспечьте ребенку полноценный отдых, он должен отдохнуть и как следует выспаться.</a:t>
            </a:r>
          </a:p>
        </p:txBody>
      </p:sp>
      <p:pic>
        <p:nvPicPr>
          <p:cNvPr id="25603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42852"/>
            <a:ext cx="8655050" cy="1895475"/>
          </a:xfrm>
        </p:spPr>
      </p:pic>
      <p:pic>
        <p:nvPicPr>
          <p:cNvPr id="26626" name="Picture 2" descr="C:\Documents and Settings\Admin\Рабочий стол\экзамены\картинки\img4542lowu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3116"/>
            <a:ext cx="5640174" cy="42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428604"/>
            <a:ext cx="707236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  <a:latin typeface="Comic Sans MS" pitchFamily="66" charset="0"/>
              </a:rPr>
              <a:t>Простые советы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-1071602" y="1785926"/>
          <a:ext cx="1021560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  <a:latin typeface="Comic Sans MS" pitchFamily="66" charset="0"/>
              </a:rPr>
              <a:t>БЛАГОДАРЮ ЗА ВНИМАНИЕ!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Объект 3" descr="1251144869_otkrytka_pervoe_sentyabrya_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1709738"/>
            <a:ext cx="3657600" cy="4305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428625" y="500063"/>
            <a:ext cx="6786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3"/>
              </a:rPr>
              <a:t>http://rabota5.ru/photo/zarabotat-na-oprosah-spisok-saitov-2206.jpg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28625" y="928688"/>
            <a:ext cx="8215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4"/>
              </a:rPr>
              <a:t>http://www.life-spb-hop.ru/published/publicdata/THENETWOSHOP/attachments/SC/products_pictures/for-kids-admedicine-02_enl.jpg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20" name="Прямоугольник 8"/>
          <p:cNvSpPr>
            <a:spLocks noChangeArrowheads="1"/>
          </p:cNvSpPr>
          <p:nvPr/>
        </p:nvSpPr>
        <p:spPr bwMode="auto">
          <a:xfrm>
            <a:off x="500063" y="3929063"/>
            <a:ext cx="807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5"/>
              </a:rPr>
              <a:t>http://f-picture.net/lfp/s012.radikal.ru/i320/1106/99/fc89057ace4a.gif/htm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21" name="Прямоугольник 10"/>
          <p:cNvSpPr>
            <a:spLocks noChangeArrowheads="1"/>
          </p:cNvSpPr>
          <p:nvPr/>
        </p:nvSpPr>
        <p:spPr bwMode="auto">
          <a:xfrm>
            <a:off x="428625" y="3429000"/>
            <a:ext cx="821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6"/>
              </a:rPr>
              <a:t>http://danet.me/m/published/publicdata/DANET/attachments/SC/products_pictures/IMG_36829a_enl.jpg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22" name="Прямоугольник 12"/>
          <p:cNvSpPr>
            <a:spLocks noChangeArrowheads="1"/>
          </p:cNvSpPr>
          <p:nvPr/>
        </p:nvSpPr>
        <p:spPr bwMode="auto">
          <a:xfrm>
            <a:off x="500063" y="2928938"/>
            <a:ext cx="6786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7"/>
              </a:rPr>
              <a:t>http://medicalcollege.ru/imaginator/Illusioms/505fef4d9a06b.jpeg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pic>
        <p:nvPicPr>
          <p:cNvPr id="34823" name="Picture 12" descr="http://1000pix.ru/upload/photo/2GTbkSGQ68nSedEa9eYAa2KDtSAi3Ft45fFDhQ_eDhy395f7RSB7ReyR5_QtFr7F13449278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7287875" y="-31361063"/>
            <a:ext cx="22526625" cy="28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Прямоугольник 15"/>
          <p:cNvSpPr>
            <a:spLocks noChangeArrowheads="1"/>
          </p:cNvSpPr>
          <p:nvPr/>
        </p:nvSpPr>
        <p:spPr bwMode="auto">
          <a:xfrm>
            <a:off x="428625" y="3214688"/>
            <a:ext cx="5500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9"/>
              </a:rPr>
              <a:t>http://www.profi-forex.org/system/news/A03_36_3.jpg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25" name="Прямоугольник 17"/>
          <p:cNvSpPr>
            <a:spLocks noChangeArrowheads="1"/>
          </p:cNvSpPr>
          <p:nvPr/>
        </p:nvSpPr>
        <p:spPr bwMode="auto">
          <a:xfrm>
            <a:off x="428625" y="1500188"/>
            <a:ext cx="821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10"/>
              </a:rPr>
              <a:t>http://img1.liveinternet.ru/images/attach/c/0/113/182/113182839_103184_html_m645ec98a.png</a:t>
            </a:r>
            <a:endParaRPr lang="ru-RU" sz="1200">
              <a:latin typeface="Arial" charset="0"/>
            </a:endParaRPr>
          </a:p>
          <a:p>
            <a:endParaRPr lang="ru-RU" sz="1200">
              <a:latin typeface="Arial" charset="0"/>
            </a:endParaRPr>
          </a:p>
        </p:txBody>
      </p:sp>
      <p:sp>
        <p:nvSpPr>
          <p:cNvPr id="34826" name="Прямоугольник 18"/>
          <p:cNvSpPr>
            <a:spLocks noChangeArrowheads="1"/>
          </p:cNvSpPr>
          <p:nvPr/>
        </p:nvSpPr>
        <p:spPr bwMode="auto">
          <a:xfrm>
            <a:off x="428625" y="1928813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latin typeface="Arial" charset="0"/>
                <a:hlinkClick r:id="rId11"/>
              </a:rPr>
              <a:t>http://activeaxonseducation.com.au/wp-content/uploads/2011/04/dreamstime_14758165.jpg</a:t>
            </a:r>
            <a:endParaRPr lang="ru-RU" sz="1200" dirty="0">
              <a:latin typeface="Arial" charset="0"/>
            </a:endParaRPr>
          </a:p>
          <a:p>
            <a:pPr algn="l"/>
            <a:endParaRPr lang="ru-RU" sz="1200" dirty="0">
              <a:latin typeface="Arial" charset="0"/>
            </a:endParaRPr>
          </a:p>
        </p:txBody>
      </p:sp>
      <p:sp>
        <p:nvSpPr>
          <p:cNvPr id="34827" name="Прямоугольник 19"/>
          <p:cNvSpPr>
            <a:spLocks noChangeArrowheads="1"/>
          </p:cNvSpPr>
          <p:nvPr/>
        </p:nvSpPr>
        <p:spPr bwMode="auto">
          <a:xfrm>
            <a:off x="428625" y="2214563"/>
            <a:ext cx="378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12"/>
              </a:rPr>
              <a:t>http://img-2004-04.photosight.ru/19/464952.jpg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28" name="Прямоугольник 20"/>
          <p:cNvSpPr>
            <a:spLocks noChangeArrowheads="1"/>
          </p:cNvSpPr>
          <p:nvPr/>
        </p:nvSpPr>
        <p:spPr bwMode="auto">
          <a:xfrm>
            <a:off x="428625" y="250031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13"/>
              </a:rPr>
              <a:t>http://klasnaocinka.com.ua/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750" y="0"/>
            <a:ext cx="6286500" cy="6429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Интернет-ресурсы.</a:t>
            </a:r>
          </a:p>
        </p:txBody>
      </p:sp>
      <p:sp>
        <p:nvSpPr>
          <p:cNvPr id="34830" name="Прямоугольник 23"/>
          <p:cNvSpPr>
            <a:spLocks noChangeArrowheads="1"/>
          </p:cNvSpPr>
          <p:nvPr/>
        </p:nvSpPr>
        <p:spPr bwMode="auto">
          <a:xfrm>
            <a:off x="142875" y="4357688"/>
            <a:ext cx="8501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14"/>
              </a:rPr>
              <a:t>http://www2.pictures.zimbio.com/bg/Lourdes+stylish+walk+QS7LbD0MBL2l.jpg?91223Z4_LEON_B-GR_01</a:t>
            </a:r>
            <a:endParaRPr lang="ru-RU" sz="1200">
              <a:latin typeface="Arial" charset="0"/>
            </a:endParaRPr>
          </a:p>
          <a:p>
            <a:endParaRPr lang="ru-RU" sz="1200">
              <a:latin typeface="Arial" charset="0"/>
            </a:endParaRPr>
          </a:p>
        </p:txBody>
      </p:sp>
      <p:sp>
        <p:nvSpPr>
          <p:cNvPr id="34831" name="Прямоугольник 24"/>
          <p:cNvSpPr>
            <a:spLocks noChangeArrowheads="1"/>
          </p:cNvSpPr>
          <p:nvPr/>
        </p:nvSpPr>
        <p:spPr bwMode="auto">
          <a:xfrm>
            <a:off x="214313" y="4786313"/>
            <a:ext cx="500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15"/>
              </a:rPr>
              <a:t>http://img1.1tv.ru/imgsize460x345/PR20100603141632.JPG</a:t>
            </a:r>
            <a:endParaRPr lang="ru-RU" sz="1200">
              <a:latin typeface="Arial" charset="0"/>
            </a:endParaRPr>
          </a:p>
          <a:p>
            <a:endParaRPr lang="ru-RU" sz="1200">
              <a:latin typeface="Arial" charset="0"/>
            </a:endParaRPr>
          </a:p>
        </p:txBody>
      </p:sp>
      <p:sp>
        <p:nvSpPr>
          <p:cNvPr id="34832" name="Прямоугольник 25"/>
          <p:cNvSpPr>
            <a:spLocks noChangeArrowheads="1"/>
          </p:cNvSpPr>
          <p:nvPr/>
        </p:nvSpPr>
        <p:spPr bwMode="auto">
          <a:xfrm>
            <a:off x="357188" y="5072063"/>
            <a:ext cx="6357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hlinkClick r:id="rId16"/>
              </a:rPr>
              <a:t>http://interior.toreuse.com/wp-content/uploads/2011/12/Wall-Clock-MAX-7013-.jpg</a:t>
            </a:r>
            <a:endParaRPr lang="ru-RU" sz="1200">
              <a:latin typeface="Arial" charset="0"/>
            </a:endParaRPr>
          </a:p>
          <a:p>
            <a:endParaRPr lang="ru-RU" sz="1200">
              <a:latin typeface="Arial" charset="0"/>
            </a:endParaRPr>
          </a:p>
        </p:txBody>
      </p:sp>
      <p:sp>
        <p:nvSpPr>
          <p:cNvPr id="34833" name="Прямоугольник 26"/>
          <p:cNvSpPr>
            <a:spLocks noChangeArrowheads="1"/>
          </p:cNvSpPr>
          <p:nvPr/>
        </p:nvSpPr>
        <p:spPr bwMode="auto">
          <a:xfrm>
            <a:off x="500063" y="52863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17"/>
              </a:rPr>
              <a:t>http://images.myshared.ru/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34" name="Прямоугольник 27"/>
          <p:cNvSpPr>
            <a:spLocks noChangeArrowheads="1"/>
          </p:cNvSpPr>
          <p:nvPr/>
        </p:nvSpPr>
        <p:spPr bwMode="auto">
          <a:xfrm>
            <a:off x="500063" y="5572125"/>
            <a:ext cx="464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18"/>
              </a:rPr>
              <a:t>http://www.mou-sosh28.ru/Material/Stress.doc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35" name="Прямоугольник 28"/>
          <p:cNvSpPr>
            <a:spLocks noChangeArrowheads="1"/>
          </p:cNvSpPr>
          <p:nvPr/>
        </p:nvSpPr>
        <p:spPr bwMode="auto">
          <a:xfrm>
            <a:off x="571500" y="5857875"/>
            <a:ext cx="821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latin typeface="Arial" charset="0"/>
                <a:hlinkClick r:id="rId19"/>
              </a:rPr>
              <a:t>http://www.auto-meh.ru/podrazdeleniya/psiholog/sovetirekomendacii/skorosessija/prifilaktikastressa.html</a:t>
            </a:r>
            <a:endParaRPr lang="ru-RU" sz="1200" dirty="0">
              <a:latin typeface="Arial" charset="0"/>
            </a:endParaRPr>
          </a:p>
          <a:p>
            <a:pPr algn="l"/>
            <a:endParaRPr lang="ru-RU" sz="1200" dirty="0">
              <a:latin typeface="Arial" charset="0"/>
            </a:endParaRPr>
          </a:p>
        </p:txBody>
      </p:sp>
      <p:sp>
        <p:nvSpPr>
          <p:cNvPr id="34836" name="Прямоугольник 29"/>
          <p:cNvSpPr>
            <a:spLocks noChangeArrowheads="1"/>
          </p:cNvSpPr>
          <p:nvPr/>
        </p:nvSpPr>
        <p:spPr bwMode="auto">
          <a:xfrm>
            <a:off x="428625" y="3714750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0"/>
              </a:rPr>
              <a:t>http://rcospk.rusedu.net/post/409/30719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37" name="Прямоугольник 30"/>
          <p:cNvSpPr>
            <a:spLocks noChangeArrowheads="1"/>
          </p:cNvSpPr>
          <p:nvPr/>
        </p:nvSpPr>
        <p:spPr bwMode="auto">
          <a:xfrm>
            <a:off x="500063" y="41433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1"/>
              </a:rPr>
              <a:t>http://amurcollege.ru/index.php?Itemid=118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38" name="Прямоугольник 31"/>
          <p:cNvSpPr>
            <a:spLocks noChangeArrowheads="1"/>
          </p:cNvSpPr>
          <p:nvPr/>
        </p:nvSpPr>
        <p:spPr bwMode="auto">
          <a:xfrm>
            <a:off x="428625" y="2714625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2"/>
              </a:rPr>
              <a:t>http://nauchi02.ru/articles/nid10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39" name="Прямоугольник 32"/>
          <p:cNvSpPr>
            <a:spLocks noChangeArrowheads="1"/>
          </p:cNvSpPr>
          <p:nvPr/>
        </p:nvSpPr>
        <p:spPr bwMode="auto">
          <a:xfrm>
            <a:off x="428625" y="1714500"/>
            <a:ext cx="4643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3"/>
              </a:rPr>
              <a:t>http://pandiaweb.ru/text/78/552/24619.php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40" name="Прямоугольник 33"/>
          <p:cNvSpPr>
            <a:spLocks noChangeArrowheads="1"/>
          </p:cNvSpPr>
          <p:nvPr/>
        </p:nvSpPr>
        <p:spPr bwMode="auto">
          <a:xfrm>
            <a:off x="500063" y="4572000"/>
            <a:ext cx="464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4"/>
              </a:rPr>
              <a:t>http://happyticket555.ru/archives/6044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41" name="Прямоугольник 34"/>
          <p:cNvSpPr>
            <a:spLocks noChangeArrowheads="1"/>
          </p:cNvSpPr>
          <p:nvPr/>
        </p:nvSpPr>
        <p:spPr bwMode="auto">
          <a:xfrm>
            <a:off x="428625" y="1285875"/>
            <a:ext cx="750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5"/>
              </a:rPr>
              <a:t>http://www.psylive.ru/articles/582_amuleti-primeti-pered-ekzamenom.aspx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  <p:sp>
        <p:nvSpPr>
          <p:cNvPr id="34842" name="Прямоугольник 35"/>
          <p:cNvSpPr>
            <a:spLocks noChangeArrowheads="1"/>
          </p:cNvSpPr>
          <p:nvPr/>
        </p:nvSpPr>
        <p:spPr bwMode="auto">
          <a:xfrm>
            <a:off x="428625" y="7143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Arial" charset="0"/>
                <a:hlinkClick r:id="rId26"/>
              </a:rPr>
              <a:t>http://ngtek.by/content/view/312/128/</a:t>
            </a:r>
            <a:endParaRPr lang="ru-RU" sz="1200">
              <a:latin typeface="Arial" charset="0"/>
            </a:endParaRPr>
          </a:p>
          <a:p>
            <a:pPr algn="l"/>
            <a:endParaRPr lang="ru-R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214446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Уважаемые родители!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alt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Неверно думать, что если у вас нет</a:t>
            </a:r>
          </a:p>
          <a:p>
            <a:r>
              <a:rPr lang="ru-RU" alt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   специального образования, вы не сможете </a:t>
            </a:r>
          </a:p>
          <a:p>
            <a:r>
              <a:rPr lang="ru-RU" alt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   помочь своему ребенку подготовиться к ЕГЭ.</a:t>
            </a:r>
          </a:p>
          <a:p>
            <a:endParaRPr lang="ru-RU" altLang="ru-RU" sz="2400" b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alt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Вы можете помочь в организации самоподготовки: предлагайте  раз в неделю выполнить один из тестов типовых вариантов ЕГЭ. Пользуясь инструкцией  по выполнению теста и таблицей ответов, вы сможете проверить задания.</a:t>
            </a:r>
          </a:p>
          <a:p>
            <a:endParaRPr lang="ru-RU" altLang="ru-RU" sz="2400" b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ru-RU" alt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Ваша поддержка важна ему для формирования как психологической готовности к экзамену, так и позитивного отношения к экзамену.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876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ru-RU" sz="2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785818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На успешность сдачи любых экзаменов влияют три фактора:</a:t>
            </a:r>
          </a:p>
          <a:p>
            <a:pPr>
              <a:lnSpc>
                <a:spcPct val="80000"/>
              </a:lnSpc>
            </a:pPr>
            <a:endParaRPr lang="ru-RU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1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Познавательный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- уровень знаний.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2.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Мотивационный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нацеленность на выполнение учебных задач и преодоление трудностей.</a:t>
            </a: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3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 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Эмоциональный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 способность выдержать напряжённый экзаменационный марафон.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lum bright="-77000"/>
          </a:blip>
          <a:srcRect/>
          <a:stretch>
            <a:fillRect/>
          </a:stretch>
        </p:blipFill>
        <p:spPr>
          <a:xfrm>
            <a:off x="706438" y="706438"/>
            <a:ext cx="7785100" cy="1000125"/>
          </a:xfrm>
        </p:spPr>
      </p:pic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2857488" y="1571612"/>
            <a:ext cx="5143500" cy="928687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Рекомендуем сутки разделить на три части</a:t>
            </a:r>
          </a:p>
        </p:txBody>
      </p:sp>
      <p:pic>
        <p:nvPicPr>
          <p:cNvPr id="15363" name="Picture 2" descr="C:\Documents and Settings\Admin\Рабочий стол\экзамены\картинки\819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Admin\Рабочий стол\экзамены\картинки\j0409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071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1928813" y="2786063"/>
            <a:ext cx="2643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Подготовка к экзаменам в школе и дома-8 часов</a:t>
            </a:r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5572125" y="285750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Спорт, прогулки на свежем воздухе- 8 часов</a:t>
            </a:r>
          </a:p>
        </p:txBody>
      </p:sp>
      <p:pic>
        <p:nvPicPr>
          <p:cNvPr id="15367" name="Picture 4" descr="C:\Documents and Settings\Admin\Рабочий стол\экзамены\картинки\walkin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714750"/>
            <a:ext cx="25114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4"/>
          <p:cNvSpPr>
            <a:spLocks noChangeArrowheads="1"/>
          </p:cNvSpPr>
          <p:nvPr/>
        </p:nvSpPr>
        <p:spPr bwMode="auto">
          <a:xfrm>
            <a:off x="3571875" y="4143375"/>
            <a:ext cx="2860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Сон - не   менее 8 часов</a:t>
            </a:r>
          </a:p>
        </p:txBody>
      </p:sp>
      <p:pic>
        <p:nvPicPr>
          <p:cNvPr id="15369" name="Picture 5" descr="C:\Documents and Settings\Admin\Рабочий стол\экзамены\картинки\sleeping_m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4643438"/>
            <a:ext cx="23447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endCxn id="15365" idx="0"/>
          </p:cNvCxnSpPr>
          <p:nvPr/>
        </p:nvCxnSpPr>
        <p:spPr>
          <a:xfrm rot="10800000" flipV="1">
            <a:off x="3250407" y="2285999"/>
            <a:ext cx="2035968" cy="5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6375" y="2286000"/>
            <a:ext cx="2000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357687" y="3214688"/>
            <a:ext cx="1858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3" cstate="print">
            <a:lum bright="-35000"/>
          </a:blip>
          <a:srcRect/>
          <a:stretch>
            <a:fillRect/>
          </a:stretch>
        </p:blipFill>
        <p:spPr>
          <a:xfrm>
            <a:off x="214282" y="142852"/>
            <a:ext cx="8356631" cy="1404961"/>
          </a:xfrm>
        </p:spPr>
      </p:pic>
      <p:sp>
        <p:nvSpPr>
          <p:cNvPr id="11" name="Текст 10"/>
          <p:cNvSpPr>
            <a:spLocks noGrp="1"/>
          </p:cNvSpPr>
          <p:nvPr>
            <p:ph type="subTitle" idx="1"/>
          </p:nvPr>
        </p:nvSpPr>
        <p:spPr>
          <a:xfrm>
            <a:off x="357188" y="1571625"/>
            <a:ext cx="8501062" cy="1752600"/>
          </a:xfrm>
        </p:spPr>
        <p:txBody>
          <a:bodyPr>
            <a:normAutofit fontScale="92500"/>
          </a:bodyPr>
          <a:lstStyle/>
          <a:p>
            <a:pPr marR="0" algn="just">
              <a:lnSpc>
                <a:spcPct val="90000"/>
              </a:lnSpc>
            </a:pPr>
            <a:r>
              <a:rPr lang="ru-RU" sz="3000" dirty="0" smtClean="0">
                <a:solidFill>
                  <a:srgbClr val="00B050"/>
                </a:solidFill>
                <a:latin typeface="Comic Sans MS" pitchFamily="66" charset="0"/>
              </a:rPr>
              <a:t>Рекомендуем правильно питаться. Питание должно быть 3-4 разовым, калорийным, богатым витаминами. Полезно употреблять в пищу шоколад, овощи, фрукты, рыбу, мясо.</a:t>
            </a:r>
          </a:p>
          <a:p>
            <a:pPr marR="0" algn="just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16387" name="Picture 2" descr="C:\Documents and Settings\Admin\Рабочий стол\экзамены\картинки\246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357563"/>
            <a:ext cx="1874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\Рабочий стол\экзамены\картинки\97965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357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Admin\Рабочий стол\экзамены\картинки\webshop_plade_forsi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3429000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Admin\Рабочий стол\экзамены\картинки\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4357688"/>
            <a:ext cx="30591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3929058" y="642918"/>
            <a:ext cx="5000625" cy="5715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Для улучшения памяти: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морковь с растительным маслом, ананасовый сок (</a:t>
            </a:r>
            <a:r>
              <a:rPr lang="ru-RU" sz="2000" b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стимулирует обмен веществ в мозгу)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R="0" algn="l">
              <a:lnSpc>
                <a:spcPct val="90000"/>
              </a:lnSpc>
            </a:pPr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Для концентрации внимания: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половинка репчатого лука в день.</a:t>
            </a:r>
          </a:p>
          <a:p>
            <a:pPr marR="0" algn="l">
              <a:lnSpc>
                <a:spcPct val="90000"/>
              </a:lnSpc>
            </a:pPr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Для творческого озарения: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чай из тмина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(2 чайные ложки семян на чашку).</a:t>
            </a:r>
          </a:p>
          <a:p>
            <a:pPr marR="0" algn="l">
              <a:lnSpc>
                <a:spcPct val="90000"/>
              </a:lnSpc>
            </a:pPr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Для успеха в изучении наук: 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капуста (она 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снижает активность щитовидной железы, снимает нервозность) и лимон (освежает мысли, об­легчает восприятие информации за счёт ударной дозы витамина С).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Для хорошего настроения: 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«фрукты счастья» - бананы, содержащие необходимое мозгу вещество - </a:t>
            </a:r>
            <a:r>
              <a:rPr lang="ru-RU" sz="2200" b="1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серотонин</a:t>
            </a:r>
            <a:r>
              <a:rPr lang="ru-RU" sz="22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ru-RU" sz="2000" dirty="0" smtClean="0"/>
              <a:t> </a:t>
            </a:r>
          </a:p>
          <a:p>
            <a:pPr marR="0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7410" name="Picture 2" descr="C:\Documents and Settings\Admin\Рабочий стол\экзамены\картинки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071563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>
          <a:xfrm>
            <a:off x="207963" y="785813"/>
            <a:ext cx="8655050" cy="841375"/>
          </a:xfrm>
        </p:spPr>
      </p:pic>
      <p:sp>
        <p:nvSpPr>
          <p:cNvPr id="19458" name="Содержимое 8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426450" cy="3500450"/>
          </a:xfrm>
        </p:spPr>
        <p:txBody>
          <a:bodyPr>
            <a:normAutofit fontScale="55000" lnSpcReduction="20000"/>
          </a:bodyPr>
          <a:lstStyle/>
          <a:p>
            <a:pPr marR="0" algn="just"/>
            <a:r>
              <a:rPr lang="ru-RU" dirty="0" smtClean="0"/>
              <a:t>	</a:t>
            </a:r>
            <a:r>
              <a:rPr lang="ru-RU" sz="6400" b="1" dirty="0" smtClean="0">
                <a:solidFill>
                  <a:srgbClr val="7030A0"/>
                </a:solidFill>
                <a:latin typeface="Comic Sans MS" pitchFamily="66" charset="0"/>
              </a:rPr>
              <a:t>Организуйте для </a:t>
            </a:r>
            <a:r>
              <a:rPr lang="ru-RU" sz="6400" b="1" dirty="0" smtClean="0">
                <a:solidFill>
                  <a:srgbClr val="FFFF00"/>
                </a:solidFill>
                <a:latin typeface="Comic Sans MS" pitchFamily="66" charset="0"/>
              </a:rPr>
              <a:t>ребенка место </a:t>
            </a:r>
            <a:r>
              <a:rPr lang="ru-RU" sz="6400" b="1" dirty="0" smtClean="0">
                <a:solidFill>
                  <a:srgbClr val="7030A0"/>
                </a:solidFill>
                <a:latin typeface="Comic Sans MS" pitchFamily="66" charset="0"/>
              </a:rPr>
              <a:t>для подготовки к экзаменам. </a:t>
            </a:r>
            <a:r>
              <a:rPr lang="ru-RU" sz="6400" b="1" dirty="0" smtClean="0">
                <a:solidFill>
                  <a:srgbClr val="FFFF00"/>
                </a:solidFill>
                <a:latin typeface="Comic Sans MS" pitchFamily="66" charset="0"/>
              </a:rPr>
              <a:t>Поставьте на стол </a:t>
            </a:r>
            <a:r>
              <a:rPr lang="ru-RU" sz="6400" b="1" dirty="0" smtClean="0">
                <a:solidFill>
                  <a:srgbClr val="7030A0"/>
                </a:solidFill>
                <a:latin typeface="Comic Sans MS" pitchFamily="66" charset="0"/>
              </a:rPr>
              <a:t>предметы в желтой и фиолетовой тональности. Эти </a:t>
            </a:r>
            <a:r>
              <a:rPr lang="ru-RU" sz="6400" b="1" dirty="0" smtClean="0">
                <a:solidFill>
                  <a:srgbClr val="FFFF00"/>
                </a:solidFill>
                <a:latin typeface="Comic Sans MS" pitchFamily="66" charset="0"/>
              </a:rPr>
              <a:t>цвета повышают </a:t>
            </a:r>
            <a:r>
              <a:rPr lang="ru-RU" sz="6400" b="1" dirty="0" smtClean="0">
                <a:solidFill>
                  <a:srgbClr val="7030A0"/>
                </a:solidFill>
                <a:latin typeface="Comic Sans MS" pitchFamily="66" charset="0"/>
              </a:rPr>
              <a:t>активность, работоспособность.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643314"/>
            <a:ext cx="280828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8572500" cy="4500562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00B0F0"/>
                </a:solidFill>
              </a:rPr>
              <a:t>Чередовать умственный и физический труд;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00B0F0"/>
                </a:solidFill>
              </a:rPr>
              <a:t>Беречь от переутомления глаза, давать им отдых, переключать внимание;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00B0F0"/>
                </a:solidFill>
              </a:rPr>
              <a:t>Минимум телевизионных передач и работы за компьютером;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00B0F0"/>
                </a:solidFill>
              </a:rPr>
              <a:t>Стимулировать познавательные способности при помощи упражнений;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00B0F0"/>
                </a:solidFill>
              </a:rPr>
              <a:t>Поднять настроение и наполнить себя свежей силой при помощи дыхательных упражнений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357166"/>
            <a:ext cx="878687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  <a:solidFill>
                  <a:srgbClr val="FFFF00"/>
                </a:solidFill>
                <a:latin typeface="Comic Sans MS" pitchFamily="66" charset="0"/>
              </a:rPr>
              <a:t>УСЛОВИЯ ПОДДЕРЖКИ РАБОТОСПОСОБНОСТИ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792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Уважаемые родители!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Энергетическое зевание.</vt:lpstr>
      <vt:lpstr>Обеспечьте гармоничную работу левого и правого полушария</vt:lpstr>
      <vt:lpstr>Дыхательная  гимнастика</vt:lpstr>
      <vt:lpstr>Слайд 14</vt:lpstr>
      <vt:lpstr>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БЛАГОДАРЮ ЗА ВНИМАНИЕ!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zags</dc:creator>
  <cp:lastModifiedBy>Илья</cp:lastModifiedBy>
  <cp:revision>13</cp:revision>
  <dcterms:created xsi:type="dcterms:W3CDTF">2015-10-21T06:58:18Z</dcterms:created>
  <dcterms:modified xsi:type="dcterms:W3CDTF">2018-04-03T17:36:38Z</dcterms:modified>
</cp:coreProperties>
</file>